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19"/>
  </p:notesMasterIdLst>
  <p:sldIdLst>
    <p:sldId id="256" r:id="rId3"/>
    <p:sldId id="263" r:id="rId4"/>
    <p:sldId id="257" r:id="rId5"/>
    <p:sldId id="274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5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1D3"/>
    <a:srgbClr val="C49500"/>
    <a:srgbClr val="8A6900"/>
    <a:srgbClr val="DFF7F0"/>
    <a:srgbClr val="DA5B4A"/>
    <a:srgbClr val="CC6600"/>
    <a:srgbClr val="FF9933"/>
    <a:srgbClr val="FF33CC"/>
    <a:srgbClr val="FF99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AC90C-4CED-4798-B7A8-AAEB0724FEBB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746F0-829D-4777-BE69-F1B1EAA6E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46F0-829D-4777-BE69-F1B1EAA6E59C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ED66-64EE-447E-A8FF-54BFCB99FBF8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3F44-F0CE-46B2-9C4D-44A9D6E5D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ED66-64EE-447E-A8FF-54BFCB99FBF8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3F44-F0CE-46B2-9C4D-44A9D6E5D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ED66-64EE-447E-A8FF-54BFCB99FBF8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3F44-F0CE-46B2-9C4D-44A9D6E5D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ED66-64EE-447E-A8FF-54BFCB99FBF8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3F44-F0CE-46B2-9C4D-44A9D6E5D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ED66-64EE-447E-A8FF-54BFCB99FBF8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3F44-F0CE-46B2-9C4D-44A9D6E5D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ED66-64EE-447E-A8FF-54BFCB99FBF8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3F44-F0CE-46B2-9C4D-44A9D6E5D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ED66-64EE-447E-A8FF-54BFCB99FBF8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3F44-F0CE-46B2-9C4D-44A9D6E5D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ED66-64EE-447E-A8FF-54BFCB99FBF8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3F44-F0CE-46B2-9C4D-44A9D6E5D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Rok szkolny 2013/2014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Kamionka Mała 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3F44-F0CE-46B2-9C4D-44A9D6E5D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ED66-64EE-447E-A8FF-54BFCB99FBF8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3F44-F0CE-46B2-9C4D-44A9D6E5D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ED66-64EE-447E-A8FF-54BFCB99FBF8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3F44-F0CE-46B2-9C4D-44A9D6E5D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E70F-12A3-4BA7-A0FB-99AAD0A54112}" type="datetimeFigureOut">
              <a:rPr lang="pl-PL" smtClean="0"/>
              <a:pPr/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4DE1-607F-46C7-8BE5-C16FCB485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.limanowa.pl/sko/aktualnosci/aktualnosc/browse/3/zobacz/najciekawsza-skarbonka-z-surowcow-wtornych.html?tx_ttnews%5bbackPid%5d=1156&amp;cHash=000e62b04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9933"/>
                </a:solidFill>
              </a:rPr>
              <a:t>SKO Kamionka Mała</a:t>
            </a:r>
            <a:endParaRPr lang="pl-PL" dirty="0">
              <a:solidFill>
                <a:srgbClr val="FF9933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ROK SZKOLNY 2013/2014</a:t>
            </a:r>
          </a:p>
          <a:p>
            <a:endParaRPr lang="pl-PL" dirty="0"/>
          </a:p>
          <a:p>
            <a:r>
              <a:rPr lang="pl-PL" dirty="0" smtClean="0"/>
              <a:t>Opiekun: Elżbieta Nowak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</a:rPr>
              <a:t>Udział w akcji </a:t>
            </a:r>
            <a:r>
              <a:rPr lang="pl-PL" sz="3200" dirty="0" smtClean="0">
                <a:solidFill>
                  <a:srgbClr val="0070C0"/>
                </a:solidFill>
              </a:rPr>
              <a:t>Góra </a:t>
            </a:r>
            <a:r>
              <a:rPr lang="pl-PL" sz="3200" dirty="0" smtClean="0">
                <a:solidFill>
                  <a:srgbClr val="0070C0"/>
                </a:solidFill>
              </a:rPr>
              <a:t>Grosza - współpraca                z </a:t>
            </a:r>
            <a:r>
              <a:rPr lang="pl-PL" sz="3200" dirty="0" smtClean="0">
                <a:solidFill>
                  <a:srgbClr val="0070C0"/>
                </a:solidFill>
              </a:rPr>
              <a:t>Samorządem Uczniowskim </a:t>
            </a:r>
            <a:endParaRPr lang="pl-PL" sz="3200" dirty="0">
              <a:solidFill>
                <a:srgbClr val="0070C0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3600400" cy="4547047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2400" dirty="0" smtClean="0"/>
              <a:t>Jak co roku nasza szkoła wzięła udział w akcji Góra Grosza, od lat organizowanej w naszej szkole przez Samorząd Uczniowski.  Członkowie SKO i tym razem nie zawiedli, bardzo chętnie włączyli się i w tą akcję charytatywną. </a:t>
            </a:r>
            <a:r>
              <a:rPr lang="pl-PL" sz="2400" dirty="0" smtClean="0"/>
              <a:t>Na koniec </a:t>
            </a:r>
            <a:r>
              <a:rPr lang="pl-PL" sz="2400" dirty="0" smtClean="0"/>
              <a:t> podliczono </a:t>
            </a:r>
            <a:r>
              <a:rPr lang="pl-PL" sz="2400" dirty="0" smtClean="0"/>
              <a:t>zebrane pieniądze i </a:t>
            </a:r>
            <a:r>
              <a:rPr lang="pl-PL" sz="2400" dirty="0" smtClean="0"/>
              <a:t>otrzymano </a:t>
            </a:r>
            <a:r>
              <a:rPr lang="pl-PL" sz="2400" dirty="0" smtClean="0"/>
              <a:t>kwotę </a:t>
            </a:r>
            <a:r>
              <a:rPr lang="pl-PL" sz="2400" b="1" dirty="0" smtClean="0"/>
              <a:t>276,93 z</a:t>
            </a:r>
            <a:r>
              <a:rPr lang="pl-PL" sz="2400" dirty="0" smtClean="0"/>
              <a:t>ł na co złożyło się 6 766 sztuk monet.</a:t>
            </a:r>
            <a:endParaRPr lang="pl-PL" sz="2400" dirty="0"/>
          </a:p>
        </p:txBody>
      </p:sp>
      <p:pic>
        <p:nvPicPr>
          <p:cNvPr id="10" name="Symbol zastępczy zawartości 9" descr="indek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87900" y="1988841"/>
            <a:ext cx="3898900" cy="324276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rgbClr val="990000"/>
                </a:solidFill>
              </a:rPr>
              <a:t>Zajęcia w ramach programu </a:t>
            </a:r>
            <a:r>
              <a:rPr lang="pl-PL" sz="4400" dirty="0" err="1" smtClean="0">
                <a:solidFill>
                  <a:srgbClr val="990000"/>
                </a:solidFill>
              </a:rPr>
              <a:t>Talentowisko</a:t>
            </a:r>
            <a:endParaRPr lang="pl-PL" sz="4400" dirty="0">
              <a:solidFill>
                <a:srgbClr val="990000"/>
              </a:solidFill>
            </a:endParaRPr>
          </a:p>
        </p:txBody>
      </p:sp>
      <p:pic>
        <p:nvPicPr>
          <p:cNvPr id="11" name="Symbol zastępczy zawartości 10" descr="20140124_09210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55976" y="1628800"/>
            <a:ext cx="4413003" cy="3633788"/>
          </a:xfrm>
        </p:spPr>
      </p:pic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W styczniu i lutym w ramach zajęć „</a:t>
            </a:r>
            <a:r>
              <a:rPr lang="pl-PL" dirty="0" err="1" smtClean="0"/>
              <a:t>Talelentowisko</a:t>
            </a:r>
            <a:r>
              <a:rPr lang="pl-PL" dirty="0" smtClean="0"/>
              <a:t>” przeprowadzono 2 lekcje z klasami I-III. Zrealizowano następujące tematy:</a:t>
            </a:r>
          </a:p>
          <a:p>
            <a:r>
              <a:rPr lang="pl-PL" dirty="0" smtClean="0"/>
              <a:t>1. ,,Pieniądze mamy bo oszczędzamy”.</a:t>
            </a:r>
            <a:br>
              <a:rPr lang="pl-PL" dirty="0" smtClean="0"/>
            </a:br>
            <a:r>
              <a:rPr lang="pl-PL" dirty="0" smtClean="0"/>
              <a:t>2. ,,Cele mamy i oszczędzamy”.</a:t>
            </a:r>
          </a:p>
          <a:p>
            <a:r>
              <a:rPr lang="pl-PL" dirty="0" smtClean="0"/>
              <a:t>W ramach zajęć uczniowie:</a:t>
            </a:r>
            <a:br>
              <a:rPr lang="pl-PL" dirty="0" smtClean="0"/>
            </a:br>
            <a:r>
              <a:rPr lang="pl-PL" dirty="0" smtClean="0"/>
              <a:t>- poznali wartość pieniędzy,</a:t>
            </a:r>
            <a:br>
              <a:rPr lang="pl-PL" dirty="0" smtClean="0"/>
            </a:br>
            <a:r>
              <a:rPr lang="pl-PL" dirty="0" smtClean="0"/>
              <a:t>- uczyli się prawidłowo nimi gospodarować,</a:t>
            </a:r>
            <a:br>
              <a:rPr lang="pl-PL" dirty="0" smtClean="0"/>
            </a:br>
            <a:r>
              <a:rPr lang="pl-PL" dirty="0" smtClean="0"/>
              <a:t>- odkrywali w sobie talent do oszczędzania,</a:t>
            </a:r>
            <a:br>
              <a:rPr lang="pl-PL" dirty="0" smtClean="0"/>
            </a:br>
            <a:r>
              <a:rPr lang="pl-PL" dirty="0" smtClean="0"/>
              <a:t>- bliżej poznali SKO,</a:t>
            </a:r>
            <a:br>
              <a:rPr lang="pl-PL" dirty="0" smtClean="0"/>
            </a:br>
            <a:r>
              <a:rPr lang="pl-PL" dirty="0" smtClean="0"/>
              <a:t>- odkrywali swoje uzdolnienia,</a:t>
            </a:r>
            <a:br>
              <a:rPr lang="pl-PL" dirty="0" smtClean="0"/>
            </a:br>
            <a:r>
              <a:rPr lang="pl-PL" dirty="0" smtClean="0"/>
              <a:t>- przekonali się, że pieniądze mogą zdobyć własną pracą.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grupie starszej zrealizowany został temat:</a:t>
            </a:r>
            <a:br>
              <a:rPr lang="pl-PL" dirty="0" smtClean="0"/>
            </a:br>
            <a:r>
              <a:rPr lang="pl-PL" dirty="0" smtClean="0"/>
              <a:t>1. ,,Mój dom = mała firma. Też trzeba nią zarządzać.”</a:t>
            </a:r>
            <a:br>
              <a:rPr lang="pl-PL" dirty="0" smtClean="0"/>
            </a:br>
            <a:r>
              <a:rPr lang="pl-PL" dirty="0" smtClean="0"/>
              <a:t>Podczas których uczniowie:</a:t>
            </a:r>
          </a:p>
          <a:p>
            <a:r>
              <a:rPr lang="pl-PL" dirty="0" smtClean="0"/>
              <a:t>- poznali i zrozumieli pojęcie gospodarstwa domowego,</a:t>
            </a:r>
            <a:br>
              <a:rPr lang="pl-PL" dirty="0" smtClean="0"/>
            </a:br>
            <a:r>
              <a:rPr lang="pl-PL" dirty="0" smtClean="0"/>
              <a:t>- uczyli się ekonomii rodziny,</a:t>
            </a:r>
            <a:br>
              <a:rPr lang="pl-PL" dirty="0" smtClean="0"/>
            </a:br>
            <a:r>
              <a:rPr lang="pl-PL" dirty="0" smtClean="0"/>
              <a:t>- respektowania praw innych.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Odkrywamy nasze talenty.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907704" y="1484784"/>
            <a:ext cx="4950296" cy="258532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27 marca jak co roku świętowaliśmy Dzień Patrona Szkoły połączony z prezentacją uczniowskich talentów. Naszą uroczystość zaszczycili obecnością: Pani Wójt Stanisława </a:t>
            </a:r>
            <a:r>
              <a:rPr lang="pl-PL" dirty="0" err="1" smtClean="0"/>
              <a:t>Niebylska</a:t>
            </a:r>
            <a:r>
              <a:rPr lang="pl-PL" dirty="0" smtClean="0"/>
              <a:t>, Pan Sołtys Krzysztof Czech oraz Pani Barbara Czech. Przybyli też przedstawiciele Rady Rodziców. Mogliśmy podziwiać wiele uczniowskich zdolności: wokalnych, tanecznych, muzycznych, plastycznych, recytatorskich, teatralnych itd.</a:t>
            </a:r>
          </a:p>
        </p:txBody>
      </p:sp>
      <p:pic>
        <p:nvPicPr>
          <p:cNvPr id="3074" name="Picture 2" descr="C:\Users\nim\Desktop\img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65415">
            <a:off x="6774790" y="4154945"/>
            <a:ext cx="1965339" cy="2160240"/>
          </a:xfrm>
          <a:prstGeom prst="rect">
            <a:avLst/>
          </a:prstGeom>
          <a:noFill/>
        </p:spPr>
      </p:pic>
      <p:pic>
        <p:nvPicPr>
          <p:cNvPr id="3075" name="Picture 3" descr="C:\Users\nim\Desktop\img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1368152" cy="2088232"/>
          </a:xfrm>
          <a:prstGeom prst="rect">
            <a:avLst/>
          </a:prstGeom>
          <a:noFill/>
        </p:spPr>
      </p:pic>
      <p:pic>
        <p:nvPicPr>
          <p:cNvPr id="3076" name="Picture 4" descr="C:\Users\nim\Desktop\img0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365104"/>
            <a:ext cx="2592288" cy="2088232"/>
          </a:xfrm>
          <a:prstGeom prst="rect">
            <a:avLst/>
          </a:prstGeom>
          <a:noFill/>
        </p:spPr>
      </p:pic>
      <p:pic>
        <p:nvPicPr>
          <p:cNvPr id="3077" name="Picture 5" descr="C:\Users\nim\Desktop\img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196752"/>
            <a:ext cx="1426468" cy="1781944"/>
          </a:xfrm>
          <a:prstGeom prst="rect">
            <a:avLst/>
          </a:prstGeom>
          <a:noFill/>
        </p:spPr>
      </p:pic>
      <p:pic>
        <p:nvPicPr>
          <p:cNvPr id="3078" name="Picture 6" descr="C:\Users\nim\Desktop\img0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27355">
            <a:off x="347368" y="4388494"/>
            <a:ext cx="1868135" cy="2002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srgbClr val="002060"/>
                </a:solidFill>
              </a:rPr>
              <a:t>"Oszczędnością i pracą ludzie się bogacą"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l-PL" sz="2000" dirty="0" smtClean="0"/>
              <a:t>Podczas prezentacji uczniowskich talentów, jaki odbył się w naszej szkole 27 marca, uczniowie klasy II </a:t>
            </a:r>
            <a:r>
              <a:rPr lang="pl-PL" sz="2000" dirty="0" smtClean="0"/>
              <a:t>przedstawili samodzielnie </a:t>
            </a:r>
            <a:r>
              <a:rPr lang="pl-PL" sz="2000" dirty="0" smtClean="0"/>
              <a:t>przygotowaną inscenizację pt. "Oszczędnością i pracą ludzie się bogacą". W krótki </a:t>
            </a:r>
            <a:r>
              <a:rPr lang="pl-PL" sz="2000" dirty="0" smtClean="0"/>
              <a:t>                i </a:t>
            </a:r>
            <a:r>
              <a:rPr lang="pl-PL" sz="2000" dirty="0" smtClean="0"/>
              <a:t>dowcipny sposób ukazali możliwość zarobienia pieniędzy na szkolną wycieczkę, wykorzystując własne talenty i pomysłowość. </a:t>
            </a:r>
            <a:endParaRPr lang="pl-PL" sz="2000" dirty="0"/>
          </a:p>
        </p:txBody>
      </p:sp>
      <p:pic>
        <p:nvPicPr>
          <p:cNvPr id="4099" name="Picture 3" descr="C:\Users\nim\Desktop\img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05064"/>
            <a:ext cx="2736304" cy="2304256"/>
          </a:xfrm>
          <a:prstGeom prst="rect">
            <a:avLst/>
          </a:prstGeom>
          <a:noFill/>
        </p:spPr>
      </p:pic>
      <p:pic>
        <p:nvPicPr>
          <p:cNvPr id="4100" name="Picture 4" descr="C:\Users\nim\Desktop\img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005064"/>
            <a:ext cx="2952328" cy="2448272"/>
          </a:xfrm>
          <a:prstGeom prst="rect">
            <a:avLst/>
          </a:prstGeom>
          <a:noFill/>
        </p:spPr>
      </p:pic>
      <p:pic>
        <p:nvPicPr>
          <p:cNvPr id="4101" name="Picture 5" descr="C:\Users\nim\Desktop\img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77072"/>
            <a:ext cx="252028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51D3"/>
                </a:solidFill>
              </a:rPr>
              <a:t>Konkurs wiedzy o oszczędzaniu</a:t>
            </a:r>
            <a:endParaRPr lang="pl-PL" b="1" dirty="0">
              <a:solidFill>
                <a:srgbClr val="9251D3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39170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pl-PL" sz="2000" dirty="0" smtClean="0"/>
              <a:t>31 marca w naszej szkole odbył się konkurs wiedzy na temat oszczędzania. Pierwsze miejsce zdobyła Joanna Kocoń z kl. I, drugie miejsce Jakub Kocoń z kl. III, a trzecie miejsce zdobyło 5 uczniów, którzy uzyskali taką samą ilość punktów: Szymon Filipek kl. I, Amelia Zelek kl. I, Katarzyna Krawczyk kl. II, Kacper Dutka kl. III i Marcin Krawczyk kl. IV. Wszyscy uczestnicy wykazali się dużą wiedzą. Nagrody wręczono 16 kwietnia przed rozejściem się na świąteczny odpoczynek.</a:t>
            </a:r>
            <a:endParaRPr lang="pl-PL" sz="2000" dirty="0"/>
          </a:p>
        </p:txBody>
      </p:sp>
      <p:pic>
        <p:nvPicPr>
          <p:cNvPr id="29698" name="Picture 2" descr="C:\Users\nim\Desktop\Zdjęcia skompresowane\20140416_121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4136008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NASZE TEMATYCZNE GAZETKI</a:t>
            </a:r>
            <a:endParaRPr lang="pl-PL" dirty="0"/>
          </a:p>
        </p:txBody>
      </p:sp>
      <p:pic>
        <p:nvPicPr>
          <p:cNvPr id="58371" name="Picture 3" descr="C:\Users\nim\Desktop\Zdjęcia skompresowane\IMG_1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8290">
            <a:off x="5611121" y="1640056"/>
            <a:ext cx="3127896" cy="2070271"/>
          </a:xfrm>
          <a:prstGeom prst="rect">
            <a:avLst/>
          </a:prstGeom>
          <a:noFill/>
        </p:spPr>
      </p:pic>
      <p:pic>
        <p:nvPicPr>
          <p:cNvPr id="58372" name="Picture 4" descr="C:\Users\nim\Desktop\Zdjęcia skompresowane\20131219_125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93354">
            <a:off x="353298" y="2136453"/>
            <a:ext cx="3996550" cy="2085891"/>
          </a:xfrm>
          <a:prstGeom prst="rect">
            <a:avLst/>
          </a:prstGeom>
          <a:noFill/>
        </p:spPr>
      </p:pic>
      <p:pic>
        <p:nvPicPr>
          <p:cNvPr id="1026" name="Picture 2" descr="C:\Users\nim\Desktop\Zdjęcia skompresowane\20140217_113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149080"/>
            <a:ext cx="2952328" cy="2232248"/>
          </a:xfrm>
          <a:prstGeom prst="rect">
            <a:avLst/>
          </a:prstGeom>
          <a:noFill/>
        </p:spPr>
      </p:pic>
      <p:pic>
        <p:nvPicPr>
          <p:cNvPr id="3" name="Picture 2" descr="C:\Users\nim\Desktop\Zdjęcia skompresowane\20140505_1105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33407">
            <a:off x="1842153" y="4307089"/>
            <a:ext cx="2787762" cy="21773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19256" cy="144016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CC6600"/>
                </a:solidFill>
              </a:rPr>
              <a:t>Koniec prezentacji</a:t>
            </a:r>
            <a:endParaRPr lang="pl-PL" sz="7200" dirty="0">
              <a:solidFill>
                <a:srgbClr val="CC66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149079"/>
            <a:ext cx="8229600" cy="180020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4800" dirty="0" smtClean="0">
                <a:solidFill>
                  <a:srgbClr val="9251D3"/>
                </a:solidFill>
              </a:rPr>
              <a:t>             Dziękuję za uwagę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CC6600"/>
                </a:solidFill>
              </a:rPr>
              <a:t>Dziś oszczędzam w SKO jutro w Banku Spółdzielczym</a:t>
            </a:r>
            <a:endParaRPr lang="pl-PL" sz="2800" b="1" dirty="0">
              <a:solidFill>
                <a:srgbClr val="CC66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26642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       We wrześniu 2013 roku,  po raz 8 w naszej szkole wznowiła swoją działalność Szkolna Kasa Oszczędności pod patronatem Banku Spółdzielczego w Limanowej.</a:t>
            </a:r>
            <a:endParaRPr lang="pl-PL" dirty="0"/>
          </a:p>
        </p:txBody>
      </p:sp>
      <p:pic>
        <p:nvPicPr>
          <p:cNvPr id="4" name="Picture 4" descr="C:\Users\nauczyciel007n.SBSMEN.004\AppData\Local\Microsoft\Windows\Temporary Internet Files\Content.IE5\S8ASLCI3\MC9001959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77072"/>
            <a:ext cx="1647749" cy="18059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16205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Pierwszaki uczniami i członkami SKO</a:t>
            </a:r>
            <a:endParaRPr lang="pl-PL" sz="4000" dirty="0"/>
          </a:p>
        </p:txBody>
      </p:sp>
      <p:pic>
        <p:nvPicPr>
          <p:cNvPr id="5" name="Symbol zastępczy zawartości 4" descr="9066c983e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700808"/>
            <a:ext cx="4536504" cy="3816424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34680" cy="4691063"/>
          </a:xfrm>
        </p:spPr>
        <p:txBody>
          <a:bodyPr>
            <a:normAutofit/>
          </a:bodyPr>
          <a:lstStyle/>
          <a:p>
            <a:r>
              <a:rPr lang="pl-PL" sz="1800" dirty="0" smtClean="0"/>
              <a:t>          7 października podczas uroczystości  Ślubowania, do grona członków SKO zostali przyjęci uczniowie klasy pierwszej. W tym uroczystym dla pierwszaków dniu, wszyscy uczniowie otrzymali książeczki SKO, a także gadżety ufundowane przez Bank Spółdzielczy w Limanowej. Gratulowaliśmy  naszym sympatycznym pierwszakom pasowania na uczniów               i życzyliśmy im sukcesów w nauce i owocnego oszczędzania. </a:t>
            </a:r>
            <a:endParaRPr lang="pl-PL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>
            <a:normAutofit/>
          </a:bodyPr>
          <a:lstStyle/>
          <a:p>
            <a:r>
              <a:rPr lang="pl-PL" sz="4400" dirty="0" smtClean="0"/>
              <a:t>Współpracujemy z LOP</a:t>
            </a:r>
            <a:endParaRPr lang="pl-PL" sz="4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1560" y="2204864"/>
            <a:ext cx="3826768" cy="3096344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/>
          <a:lstStyle/>
          <a:p>
            <a:r>
              <a:rPr lang="pl-PL" sz="2000" dirty="0" smtClean="0"/>
              <a:t>W jubileuszowej  XX akcji</a:t>
            </a:r>
            <a:r>
              <a:rPr lang="pl-PL" sz="2000" b="1" dirty="0" smtClean="0"/>
              <a:t> „Sprzątanie Świata 2013” </a:t>
            </a:r>
            <a:r>
              <a:rPr lang="pl-PL" sz="2000" dirty="0" smtClean="0"/>
              <a:t>wzięli udział wszyscy uczniowie naszej szkoły. W dniu 25 września pod opieką swoich wychowawców wyruszyli w teren, aby posprzątać najbliższe otoczenie szkoły i pobocze drogi prowadzącej przez wieś. </a:t>
            </a:r>
          </a:p>
          <a:p>
            <a:endParaRPr lang="pl-PL" dirty="0"/>
          </a:p>
        </p:txBody>
      </p:sp>
      <p:pic>
        <p:nvPicPr>
          <p:cNvPr id="5" name="Symbol zastępczy zawartości 4" descr="IMG_13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976086">
            <a:off x="5884397" y="435164"/>
            <a:ext cx="2502131" cy="2286000"/>
          </a:xfrm>
          <a:prstGeom prst="rect">
            <a:avLst/>
          </a:prstGeom>
        </p:spPr>
      </p:pic>
      <p:pic>
        <p:nvPicPr>
          <p:cNvPr id="6" name="Obraz 5" descr="IMG_15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87962">
            <a:off x="5256916" y="3665992"/>
            <a:ext cx="3123047" cy="23750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116205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Zachęcamy do oszczędzania.</a:t>
            </a:r>
            <a:endParaRPr lang="pl-PL" sz="4800" dirty="0"/>
          </a:p>
        </p:txBody>
      </p:sp>
      <p:pic>
        <p:nvPicPr>
          <p:cNvPr id="8" name="Symbol zastępczy zawartości 7" descr="IMG_09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5738" y="2118320"/>
            <a:ext cx="4691062" cy="3518297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1772815"/>
            <a:ext cx="3178696" cy="417646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800" dirty="0" smtClean="0"/>
              <a:t>30 października odbył się w naszej szkole apel, którego celem było zachęcenie jak największej liczby uczniów do oszczędzania. Uczniowie kl. II wykazali się talentem aktorskim i zaprezentowali  inscenizację pt. „Oszczędzaj w SKO”. </a:t>
            </a:r>
          </a:p>
          <a:p>
            <a:pPr algn="just"/>
            <a:r>
              <a:rPr lang="pl-PL" sz="1800" dirty="0" smtClean="0"/>
              <a:t>Przedstawienie wszystkim bardzo się podobało, a mali aktorzy otrzymali duże brawa. Podsumowano miesięczną pracę Szkolnej Kasy Oszczędności, a także przybliżono program </a:t>
            </a:r>
            <a:r>
              <a:rPr lang="pl-PL" sz="1800" dirty="0" err="1" smtClean="0"/>
              <a:t>TalentowiSKO</a:t>
            </a:r>
            <a:r>
              <a:rPr lang="pl-PL" sz="1600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hlinkClick r:id="rId3" tooltip="Najciekawsza skarbonka z surowców wtórnych"/>
              </a:rPr>
              <a:t/>
            </a:r>
            <a:br>
              <a:rPr lang="pl-PL" b="1" dirty="0" smtClean="0">
                <a:hlinkClick r:id="rId3" tooltip="Najciekawsza skarbonka z surowców wtórnych"/>
              </a:rPr>
            </a:br>
            <a:r>
              <a:rPr lang="pl-PL" b="1" dirty="0">
                <a:hlinkClick r:id="rId3" tooltip="Najciekawsza skarbonka z surowców wtórnych"/>
              </a:rPr>
              <a:t/>
            </a:r>
            <a:br>
              <a:rPr lang="pl-PL" b="1" dirty="0">
                <a:hlinkClick r:id="rId3" tooltip="Najciekawsza skarbonka z surowców wtórnych"/>
              </a:rPr>
            </a:br>
            <a:r>
              <a:rPr lang="pl-PL" b="1" dirty="0" smtClean="0">
                <a:hlinkClick r:id="rId3" tooltip="Najciekawsza skarbonka z surowców wtórnych"/>
              </a:rPr>
              <a:t>Najciekawsza skarbonka z surowców wtórnych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dirty="0" smtClean="0"/>
              <a:t>W listopadzie w ramach działań SKO w naszej szkole został ogłoszony konkurs </a:t>
            </a:r>
            <a:r>
              <a:rPr lang="pl-PL" dirty="0" smtClean="0"/>
              <a:t>plastyczno - </a:t>
            </a:r>
            <a:r>
              <a:rPr lang="pl-PL" dirty="0" smtClean="0"/>
              <a:t>techniczny na najciekawszą skarbonkę  z surowców wtórnych. Zostało wykonanych 15 bardzo ciekawych prac. Jury podczas oceny brało pod uwagę pomysłowość, wykorzystanie surowców wtórnych i estetykę wykonania. Przyznano 3</a:t>
            </a:r>
            <a:r>
              <a:rPr lang="pl-PL" b="1" dirty="0" smtClean="0"/>
              <a:t> pierwsze miejsca: Przemkowi Orzeł, Kasi Krawczyk i Mikołajowi </a:t>
            </a:r>
            <a:r>
              <a:rPr lang="pl-PL" b="1" dirty="0" err="1" smtClean="0"/>
              <a:t>Pacułt</a:t>
            </a:r>
            <a:r>
              <a:rPr lang="pl-PL" dirty="0" smtClean="0"/>
              <a:t>, 3 drugie miejsca, 5 trzecich miejsc i 4 wyróżnienia. Wszystkie prace zostały nagrodzone, a sponsorem większości nagród był Bank Spółdzielczy w Limanowej za co serdecznie dziękujemy.</a:t>
            </a:r>
            <a:endParaRPr lang="pl-PL" dirty="0"/>
          </a:p>
        </p:txBody>
      </p:sp>
      <p:pic>
        <p:nvPicPr>
          <p:cNvPr id="7" name="Symbol zastępczy zawartości 6" descr="20131204_13084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8024" y="1772816"/>
            <a:ext cx="3898776" cy="316835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99176" cy="1162050"/>
          </a:xfrm>
        </p:spPr>
        <p:txBody>
          <a:bodyPr>
            <a:normAutofit/>
          </a:bodyPr>
          <a:lstStyle/>
          <a:p>
            <a:r>
              <a:rPr lang="pl-PL" sz="5400" dirty="0" smtClean="0"/>
              <a:t>Wielka Loteria Fantowa</a:t>
            </a:r>
            <a:endParaRPr lang="pl-PL" sz="5400" dirty="0"/>
          </a:p>
        </p:txBody>
      </p:sp>
      <p:pic>
        <p:nvPicPr>
          <p:cNvPr id="6" name="Symbol zastępczy zawartości 5" descr="img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1916832"/>
            <a:ext cx="5183758" cy="3833812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2808312" cy="4032448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2000" dirty="0" smtClean="0"/>
              <a:t>26 listopada 2013 r., podczas zabawy andrzejkowej, członkowie SKO zorganizowali  Wielką Loterię Fantową. Wcześniej zapowiedziano zbiórkę fantów. Każdy los kosztował tylko 2 złote        i żaden nie był pusty. Zebrane pieniądze (300zł) w całości przekazano na cel charytatywny „pomoc dla Madzi BOCHENEK”. </a:t>
            </a:r>
            <a:endParaRPr lang="pl-PL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39136" cy="116205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accent3">
                    <a:lumMod val="75000"/>
                  </a:schemeClr>
                </a:solidFill>
              </a:rPr>
              <a:t>Rozwijamy talenty recytatorskie.</a:t>
            </a:r>
            <a:endParaRPr lang="pl-P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Symbol zastępczy zawartości 6" descr="img00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24300" y="1894681"/>
            <a:ext cx="4762500" cy="3571875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 smtClean="0"/>
              <a:t>W grudniu, dziesięcioro uczniów z klas I - III przystąpiło do konkursu recytatorskiego wierszy Janiny </a:t>
            </a:r>
            <a:r>
              <a:rPr lang="pl-PL" sz="1800" dirty="0" err="1" smtClean="0"/>
              <a:t>Porazińskiej</a:t>
            </a:r>
            <a:r>
              <a:rPr lang="pl-PL" sz="1800" dirty="0" smtClean="0"/>
              <a:t>. Jury miało bardzo trudny wybór, gdyż poziom recytacji  był bardzo wysoki. Jednak należało wskazać tylko dwóch zwycięzców, a zatem do etapu gminnego zakwalifikowali się: Katarzyna Knurowska z klasy II i Jakub Kocoń z klasy III. Wszystkim uczniom serdecznie gratulujemy!</a:t>
            </a:r>
            <a:endParaRPr lang="pl-PL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162050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Udział w akcji „ I TY MOŻESZ ZOSTAĆ ŚWIĘTYM MIKOŁAJEM” </a:t>
            </a:r>
            <a:r>
              <a:rPr lang="pl-PL" sz="2400" dirty="0" smtClean="0">
                <a:solidFill>
                  <a:srgbClr val="FF0000"/>
                </a:solidFill>
              </a:rPr>
              <a:t>- </a:t>
            </a:r>
            <a:r>
              <a:rPr lang="pl-PL" sz="2400" dirty="0" smtClean="0">
                <a:solidFill>
                  <a:srgbClr val="FF0000"/>
                </a:solidFill>
              </a:rPr>
              <a:t>współpraca </a:t>
            </a:r>
            <a:r>
              <a:rPr lang="pl-PL" sz="2400" dirty="0" smtClean="0">
                <a:solidFill>
                  <a:srgbClr val="FF0000"/>
                </a:solidFill>
              </a:rPr>
              <a:t>z SK Caritas 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457200" y="1628801"/>
            <a:ext cx="4618856" cy="4248472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/>
              <a:t>W grudniu </a:t>
            </a:r>
            <a:r>
              <a:rPr lang="pl-PL" sz="2000" dirty="0" smtClean="0"/>
              <a:t>członkowie SKO </a:t>
            </a:r>
            <a:r>
              <a:rPr lang="pl-PL" sz="2000" dirty="0" smtClean="0"/>
              <a:t>wzięli udział     w </a:t>
            </a:r>
            <a:r>
              <a:rPr lang="pl-PL" sz="2000" dirty="0" smtClean="0"/>
              <a:t>akcji </a:t>
            </a:r>
            <a:r>
              <a:rPr lang="pl-PL" sz="2000" b="1" i="1" dirty="0" smtClean="0"/>
              <a:t>"</a:t>
            </a:r>
            <a:r>
              <a:rPr lang="pl-PL" sz="2000" b="1" i="1" dirty="0"/>
              <a:t>I TY </a:t>
            </a:r>
            <a:r>
              <a:rPr lang="pl-PL" sz="2000" b="1" i="1" dirty="0" smtClean="0"/>
              <a:t>MOŻESZ </a:t>
            </a:r>
            <a:r>
              <a:rPr lang="pl-PL" sz="2000" b="1" i="1" dirty="0"/>
              <a:t>ZOSTAĆ ŚWIĘTYM </a:t>
            </a:r>
            <a:r>
              <a:rPr lang="pl-PL" sz="2000" b="1" i="1" dirty="0" smtClean="0"/>
              <a:t>MIKOŁAJEM" </a:t>
            </a:r>
            <a:r>
              <a:rPr lang="pl-PL" sz="2000" dirty="0" smtClean="0"/>
              <a:t>zorganizowanej przez SK Caritas </a:t>
            </a:r>
            <a:r>
              <a:rPr lang="pl-PL" sz="2000" dirty="0" smtClean="0"/>
              <a:t>.</a:t>
            </a:r>
            <a:endParaRPr lang="pl-PL" sz="2000" b="1" i="1" dirty="0" smtClean="0"/>
          </a:p>
          <a:p>
            <a:pPr algn="just"/>
            <a:r>
              <a:rPr lang="pl-PL" sz="2000" dirty="0" smtClean="0"/>
              <a:t>Akcja ta polegała na zbiórce artykułów żywnościowych i słodyczy, z których 5 grudnia utworzono paczki dla osób potrzebujących i </a:t>
            </a:r>
            <a:r>
              <a:rPr lang="pl-PL" sz="2000" dirty="0" smtClean="0"/>
              <a:t>samotnych. Produkty </a:t>
            </a:r>
            <a:r>
              <a:rPr lang="pl-PL" sz="2000" dirty="0" smtClean="0"/>
              <a:t>żywnościowe zbierano codziennie do specjalnie przygotowanych </a:t>
            </a:r>
            <a:r>
              <a:rPr lang="pl-PL" sz="2000" dirty="0" smtClean="0"/>
              <a:t>koszy.             </a:t>
            </a:r>
            <a:r>
              <a:rPr lang="pl-PL" sz="2000" dirty="0" err="1" smtClean="0"/>
              <a:t>SKOwiczów</a:t>
            </a:r>
            <a:r>
              <a:rPr lang="pl-PL" sz="2000" dirty="0" smtClean="0"/>
              <a:t> nie </a:t>
            </a:r>
            <a:r>
              <a:rPr lang="pl-PL" sz="2000" dirty="0" smtClean="0"/>
              <a:t>trzeba było </a:t>
            </a:r>
            <a:r>
              <a:rPr lang="pl-PL" sz="2000" dirty="0" smtClean="0"/>
              <a:t>specjalnie </a:t>
            </a:r>
            <a:r>
              <a:rPr lang="pl-PL" sz="2000" dirty="0" smtClean="0"/>
              <a:t>zachęcać  do bezinteresownej pomocy potrzebującym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1027" name="Picture 3" descr="C:\Program Files\Microsoft Office\MEDIA\CAGCAT10\j0183290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2183217" cy="25220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935</TotalTime>
  <Words>399</Words>
  <Application>Microsoft Office PowerPoint</Application>
  <PresentationFormat>Pokaz na ekranie (4:3)</PresentationFormat>
  <Paragraphs>55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Projekt niestandardowy</vt:lpstr>
      <vt:lpstr>Motyw pakietu Office</vt:lpstr>
      <vt:lpstr>SKO Kamionka Mała</vt:lpstr>
      <vt:lpstr>Dziś oszczędzam w SKO jutro w Banku Spółdzielczym</vt:lpstr>
      <vt:lpstr>Pierwszaki uczniami i członkami SKO</vt:lpstr>
      <vt:lpstr>Współpracujemy z LOP</vt:lpstr>
      <vt:lpstr>Zachęcamy do oszczędzania.</vt:lpstr>
      <vt:lpstr>  Najciekawsza skarbonka z surowców wtórnych  </vt:lpstr>
      <vt:lpstr>Wielka Loteria Fantowa</vt:lpstr>
      <vt:lpstr>Rozwijamy talenty recytatorskie.</vt:lpstr>
      <vt:lpstr>Udział w akcji „ I TY MOŻESZ ZOSTAĆ ŚWIĘTYM MIKOŁAJEM” - współpraca z SK Caritas  </vt:lpstr>
      <vt:lpstr>Udział w akcji Góra Grosza - współpraca                z Samorządem Uczniowskim </vt:lpstr>
      <vt:lpstr>Zajęcia w ramach programu Talentowisko</vt:lpstr>
      <vt:lpstr>Odkrywamy nasze talenty.</vt:lpstr>
      <vt:lpstr> "Oszczędnością i pracą ludzie się bogacą" </vt:lpstr>
      <vt:lpstr>Konkurs wiedzy o oszczędzaniu</vt:lpstr>
      <vt:lpstr>NASZE TEMATYCZNE GAZETKI</vt:lpstr>
      <vt:lpstr>Koniec prezentacji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JESIEŃ 2011</dc:title>
  <dc:creator>nauczyciel007n</dc:creator>
  <cp:lastModifiedBy>nim</cp:lastModifiedBy>
  <cp:revision>102</cp:revision>
  <dcterms:created xsi:type="dcterms:W3CDTF">2011-11-08T15:56:31Z</dcterms:created>
  <dcterms:modified xsi:type="dcterms:W3CDTF">2014-05-06T21:53:27Z</dcterms:modified>
</cp:coreProperties>
</file>